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1" r:id="rId3"/>
    <p:sldId id="267" r:id="rId4"/>
    <p:sldId id="269" r:id="rId5"/>
    <p:sldId id="268" r:id="rId6"/>
    <p:sldId id="258" r:id="rId7"/>
    <p:sldId id="259" r:id="rId8"/>
    <p:sldId id="260" r:id="rId9"/>
    <p:sldId id="270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B1AB8-1014-4C3A-BDB0-8B9D518BCA6C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BCC3E-0D9F-4FF0-99A4-5ED559C92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57A91-5603-4EF0-95E3-3225B219324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90492-65B9-4CB5-A0D3-76AC74CF70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Title, Name, Mentor’s Name, Mentor’s affiliation, Date, Space Grant Logo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492-65B9-4CB5-A0D3-76AC74CF70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 Original state of telescope, its purpose (including Michelle’s program) and my 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492-65B9-4CB5-A0D3-76AC74CF70A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topic: Conversion</a:t>
            </a:r>
            <a:r>
              <a:rPr lang="en-US" baseline="0" dirty="0" smtClean="0"/>
              <a:t> and tracking program. How LST works and how program uses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492-65B9-4CB5-A0D3-76AC74CF70A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Catalog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492-65B9-4CB5-A0D3-76AC74CF70A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Rotation Control and </a:t>
            </a:r>
            <a:r>
              <a:rPr lang="en-US" dirty="0" err="1" smtClean="0"/>
              <a:t>mem</a:t>
            </a:r>
            <a:r>
              <a:rPr lang="en-US" dirty="0" smtClean="0"/>
              <a:t> program</a:t>
            </a:r>
            <a:r>
              <a:rPr lang="en-US" baseline="0" dirty="0" smtClean="0"/>
              <a:t>: what it does and why it’s 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492-65B9-4CB5-A0D3-76AC74CF70A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Break system:</a:t>
            </a:r>
            <a:r>
              <a:rPr lang="en-US" baseline="0" dirty="0" smtClean="0"/>
              <a:t> explain box circuit and its need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492-65B9-4CB5-A0D3-76AC74CF70A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 Results and What</a:t>
            </a:r>
            <a:r>
              <a:rPr lang="en-US" baseline="0" dirty="0" smtClean="0"/>
              <a:t> it means for Research effort as a whole. What will it help astronomers accomplish?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492-65B9-4CB5-A0D3-76AC74CF70A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you, Acknowledgements</a:t>
            </a:r>
            <a:r>
              <a:rPr lang="en-US" baseline="0" dirty="0" smtClean="0"/>
              <a:t> and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492-65B9-4CB5-A0D3-76AC74CF70A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B23B38-AE1C-4CA9-AE97-D2372666CA31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325DE8-0926-4DD2-8EF4-A2275FB6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Renovating The Steward Observatory Student Radio Telescope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883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Arizona/NASA Space Grant Statewide Symposium</a:t>
            </a:r>
          </a:p>
          <a:p>
            <a:r>
              <a:rPr lang="en-US" sz="2800" dirty="0" smtClean="0"/>
              <a:t>Arizona State University</a:t>
            </a:r>
          </a:p>
          <a:p>
            <a:r>
              <a:rPr lang="en-US" sz="2800" dirty="0" smtClean="0"/>
              <a:t>April 17-18, 2009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BY: Adrian </a:t>
            </a:r>
            <a:r>
              <a:rPr lang="en-US" sz="2800" dirty="0" err="1" smtClean="0"/>
              <a:t>Lizarraga</a:t>
            </a:r>
            <a:endParaRPr lang="en-US" sz="2800" dirty="0" smtClean="0"/>
          </a:p>
          <a:p>
            <a:r>
              <a:rPr lang="en-US" sz="2800" dirty="0" smtClean="0"/>
              <a:t>Mentor:  Dr. Christopher </a:t>
            </a:r>
            <a:r>
              <a:rPr lang="en-US" sz="2800" dirty="0" err="1" smtClean="0"/>
              <a:t>Groppi</a:t>
            </a:r>
            <a:endParaRPr lang="en-US" sz="2800" dirty="0" smtClean="0"/>
          </a:p>
          <a:p>
            <a:r>
              <a:rPr lang="en-US" sz="2800" dirty="0" smtClean="0"/>
              <a:t>Astronomy Department</a:t>
            </a:r>
          </a:p>
          <a:p>
            <a:r>
              <a:rPr lang="en-US" sz="2800" dirty="0" smtClean="0"/>
              <a:t>University of Arizona</a:t>
            </a:r>
            <a:endParaRPr lang="en-US" sz="2800" dirty="0"/>
          </a:p>
        </p:txBody>
      </p:sp>
      <p:pic>
        <p:nvPicPr>
          <p:cNvPr id="5" name="Picture 4" descr="azsgc_white_lg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000"/>
          </a:blip>
          <a:stretch>
            <a:fillRect/>
          </a:stretch>
        </p:blipFill>
        <p:spPr>
          <a:xfrm>
            <a:off x="8305800" y="5753100"/>
            <a:ext cx="635000" cy="901700"/>
          </a:xfrm>
          <a:prstGeom prst="rect">
            <a:avLst/>
          </a:prstGeom>
        </p:spPr>
      </p:pic>
      <p:pic>
        <p:nvPicPr>
          <p:cNvPr id="6" name="Picture 5" descr="Arizona-Bloc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02752" y="4724400"/>
            <a:ext cx="841248" cy="82446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8650" y="3657600"/>
            <a:ext cx="8953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038600" cy="1371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Purpose</a:t>
            </a:r>
            <a:r>
              <a:rPr lang="en-US" sz="2400" dirty="0" smtClean="0"/>
              <a:t>: Lock motors in place when not in use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28600"/>
            <a:ext cx="4038600" cy="3416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How it works</a:t>
            </a:r>
            <a:r>
              <a:rPr lang="en-US" sz="2400" dirty="0" smtClean="0"/>
              <a:t>: an electric signal opens a pneumatic solenoid valve, causing pressurized air to assert/release the breaks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Motor Brake System</a:t>
            </a:r>
            <a:endParaRPr lang="en-US" dirty="0"/>
          </a:p>
        </p:txBody>
      </p:sp>
      <p:pic>
        <p:nvPicPr>
          <p:cNvPr id="5" name="Picture 4" descr="azsgc_white_lg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000"/>
          </a:blip>
          <a:stretch>
            <a:fillRect/>
          </a:stretch>
        </p:blipFill>
        <p:spPr>
          <a:xfrm>
            <a:off x="8305800" y="5753100"/>
            <a:ext cx="635000" cy="9017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0" y="35814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What I did</a:t>
            </a:r>
            <a:r>
              <a:rPr lang="en-US" sz="2400" dirty="0" smtClean="0"/>
              <a:t>: Built a separate buffer circuit to provide system with appropriate current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 descr="DSC0078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457200" y="2209800"/>
            <a:ext cx="5080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Direction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4040188" cy="762000"/>
          </a:xfrm>
        </p:spPr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4800600" y="1447800"/>
            <a:ext cx="4041775" cy="762000"/>
          </a:xfrm>
        </p:spPr>
        <p:txBody>
          <a:bodyPr/>
          <a:lstStyle/>
          <a:p>
            <a:r>
              <a:rPr lang="en-US" dirty="0" smtClean="0"/>
              <a:t>Future Implications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533400" y="2438400"/>
            <a:ext cx="4040188" cy="3941763"/>
          </a:xfrm>
        </p:spPr>
        <p:txBody>
          <a:bodyPr/>
          <a:lstStyle/>
          <a:p>
            <a:r>
              <a:rPr lang="en-US" dirty="0" smtClean="0"/>
              <a:t>Finishing assembly and final testing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Will mount the telescope by semester’s end.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800600" y="2362200"/>
            <a:ext cx="4041775" cy="3941763"/>
          </a:xfrm>
        </p:spPr>
        <p:txBody>
          <a:bodyPr/>
          <a:lstStyle/>
          <a:p>
            <a:r>
              <a:rPr lang="en-US" dirty="0" smtClean="0"/>
              <a:t>Facilitate hydrogen mapping of our galaxy</a:t>
            </a:r>
          </a:p>
          <a:p>
            <a:endParaRPr lang="en-US" dirty="0" smtClean="0"/>
          </a:p>
          <a:p>
            <a:r>
              <a:rPr lang="en-US" dirty="0" smtClean="0"/>
              <a:t>Enable high school, undergraduate, and graduate students to more easily learn about radio astronomy</a:t>
            </a:r>
            <a:endParaRPr lang="en-US" dirty="0"/>
          </a:p>
        </p:txBody>
      </p:sp>
      <p:pic>
        <p:nvPicPr>
          <p:cNvPr id="12" name="Picture 11" descr="azsgc_white_lg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000"/>
          </a:blip>
          <a:stretch>
            <a:fillRect/>
          </a:stretch>
        </p:blipFill>
        <p:spPr>
          <a:xfrm>
            <a:off x="8305800" y="5753100"/>
            <a:ext cx="635000" cy="90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zsgc_white_lg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000"/>
          </a:blip>
          <a:stretch>
            <a:fillRect/>
          </a:stretch>
        </p:blipFill>
        <p:spPr>
          <a:xfrm>
            <a:off x="8305800" y="5753100"/>
            <a:ext cx="635000" cy="9017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7010400" cy="4525963"/>
          </a:xfrm>
        </p:spPr>
        <p:txBody>
          <a:bodyPr/>
          <a:lstStyle/>
          <a:p>
            <a:r>
              <a:rPr lang="en-US" dirty="0" smtClean="0"/>
              <a:t>Acknowledgements:</a:t>
            </a:r>
          </a:p>
          <a:p>
            <a:pPr lvl="1"/>
            <a:r>
              <a:rPr lang="en-US" dirty="0" smtClean="0"/>
              <a:t>Dr. Christopher </a:t>
            </a:r>
            <a:r>
              <a:rPr lang="en-US" dirty="0" err="1" smtClean="0"/>
              <a:t>Groppi</a:t>
            </a:r>
            <a:r>
              <a:rPr lang="en-US" dirty="0" smtClean="0"/>
              <a:t> (Mentor)</a:t>
            </a:r>
          </a:p>
          <a:p>
            <a:pPr lvl="1"/>
            <a:r>
              <a:rPr lang="en-US" dirty="0" smtClean="0"/>
              <a:t>Michelle Ho </a:t>
            </a:r>
            <a:r>
              <a:rPr lang="en-US" dirty="0" smtClean="0"/>
              <a:t>(Began </a:t>
            </a:r>
            <a:r>
              <a:rPr lang="en-US" dirty="0" err="1" smtClean="0"/>
              <a:t>Labview</a:t>
            </a:r>
            <a:r>
              <a:rPr lang="en-US" dirty="0" smtClean="0"/>
              <a:t> Interface)</a:t>
            </a:r>
          </a:p>
          <a:p>
            <a:pPr lvl="1"/>
            <a:r>
              <a:rPr lang="en-US" dirty="0" smtClean="0"/>
              <a:t>Bryan Cardwell (Data Acquisition System)</a:t>
            </a:r>
          </a:p>
          <a:p>
            <a:pPr lvl="1"/>
            <a:r>
              <a:rPr lang="en-US" dirty="0" smtClean="0"/>
              <a:t>Our ASU hosts!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Radio Telescope Technical Details</a:t>
            </a:r>
            <a:endParaRPr lang="en-US" sz="4000" dirty="0"/>
          </a:p>
        </p:txBody>
      </p:sp>
      <p:pic>
        <p:nvPicPr>
          <p:cNvPr id="5" name="Picture 4" descr="azsgc_white_lg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000"/>
          </a:blip>
          <a:stretch>
            <a:fillRect/>
          </a:stretch>
        </p:blipFill>
        <p:spPr>
          <a:xfrm>
            <a:off x="8382000" y="5791200"/>
            <a:ext cx="635000" cy="901700"/>
          </a:xfrm>
          <a:prstGeom prst="rect">
            <a:avLst/>
          </a:prstGeom>
        </p:spPr>
      </p:pic>
      <p:pic>
        <p:nvPicPr>
          <p:cNvPr id="11" name="Picture 10" descr="galaxy_ma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43000"/>
            <a:ext cx="4648200" cy="29627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3400" y="762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Data Acquisition System: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1600" y="7620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Mechanical System</a:t>
            </a:r>
            <a:r>
              <a:rPr lang="en-US" sz="2400" dirty="0" smtClean="0">
                <a:solidFill>
                  <a:srgbClr val="002060"/>
                </a:solidFill>
              </a:rPr>
              <a:t>: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91075" y="990600"/>
            <a:ext cx="43529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0" y="411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LabVIEW</a:t>
            </a:r>
            <a:r>
              <a:rPr lang="en-US" sz="2400" dirty="0" smtClean="0">
                <a:solidFill>
                  <a:srgbClr val="002060"/>
                </a:solidFill>
              </a:rPr>
              <a:t>:</a:t>
            </a:r>
            <a:r>
              <a:rPr lang="en-US" sz="2000" dirty="0" smtClean="0">
                <a:solidFill>
                  <a:srgbClr val="002060"/>
                </a:solidFill>
              </a:rPr>
              <a:t> Visual Programming Language &amp; Main Interface</a:t>
            </a: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9" name="Picture 8" descr="nasa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495800"/>
            <a:ext cx="91440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Original State of Project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6482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Initially in active use</a:t>
            </a:r>
          </a:p>
          <a:p>
            <a:r>
              <a:rPr lang="en-US" sz="2400" dirty="0" smtClean="0"/>
              <a:t>When I began: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The data acquisition system was completed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Telescope mount was mostly assembled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err="1" smtClean="0"/>
              <a:t>Labview</a:t>
            </a:r>
            <a:r>
              <a:rPr lang="en-US" sz="2400" dirty="0" smtClean="0"/>
              <a:t> program interface could control one motor</a:t>
            </a:r>
          </a:p>
        </p:txBody>
      </p:sp>
      <p:pic>
        <p:nvPicPr>
          <p:cNvPr id="6" name="Picture 5" descr="azsgc_white_lg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000"/>
          </a:blip>
          <a:stretch>
            <a:fillRect/>
          </a:stretch>
        </p:blipFill>
        <p:spPr>
          <a:xfrm>
            <a:off x="8382000" y="5791200"/>
            <a:ext cx="635000" cy="901700"/>
          </a:xfrm>
          <a:prstGeom prst="rect">
            <a:avLst/>
          </a:prstGeom>
        </p:spPr>
      </p:pic>
      <p:pic>
        <p:nvPicPr>
          <p:cNvPr id="7" name="Content Placeholder 8" descr="old_installatio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838200"/>
            <a:ext cx="4800600" cy="3471556"/>
          </a:xfrm>
        </p:spPr>
      </p:pic>
      <p:pic>
        <p:nvPicPr>
          <p:cNvPr id="8" name="Picture 7" descr="telescope_moun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838200"/>
            <a:ext cx="2819400" cy="3757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2060"/>
                </a:solidFill>
              </a:rPr>
              <a:t>Improve </a:t>
            </a:r>
            <a:r>
              <a:rPr lang="en-US" sz="2400" dirty="0" err="1" smtClean="0">
                <a:solidFill>
                  <a:srgbClr val="002060"/>
                </a:solidFill>
              </a:rPr>
              <a:t>LabVIEW</a:t>
            </a:r>
            <a:r>
              <a:rPr lang="en-US" sz="2400" dirty="0" smtClean="0">
                <a:solidFill>
                  <a:srgbClr val="002060"/>
                </a:solidFill>
              </a:rPr>
              <a:t> Interface: coordinate &amp; tracking 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program, catalog program,  rotation control program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Construct current buffer circuit for brake system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Final Assembly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Tasks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Equatorial</a:t>
            </a:r>
            <a:r>
              <a:rPr lang="en-US" dirty="0" smtClean="0"/>
              <a:t> VS </a:t>
            </a:r>
            <a:r>
              <a:rPr lang="en-US" dirty="0" smtClean="0">
                <a:solidFill>
                  <a:schemeClr val="accent6"/>
                </a:solidFill>
              </a:rPr>
              <a:t>Horizontal</a:t>
            </a:r>
            <a:r>
              <a:rPr lang="en-US" dirty="0" smtClean="0"/>
              <a:t> Coordinate Systems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4040188" cy="762000"/>
          </a:xfrm>
        </p:spPr>
        <p:txBody>
          <a:bodyPr/>
          <a:lstStyle/>
          <a:p>
            <a:r>
              <a:rPr lang="en-US" dirty="0" smtClean="0"/>
              <a:t>Horizontal: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800600" y="1600200"/>
            <a:ext cx="4041775" cy="762000"/>
          </a:xfrm>
        </p:spPr>
        <p:txBody>
          <a:bodyPr/>
          <a:lstStyle/>
          <a:p>
            <a:r>
              <a:rPr lang="en-US" dirty="0" smtClean="0"/>
              <a:t>Equatorial: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667000"/>
            <a:ext cx="4419600" cy="267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2057400"/>
            <a:ext cx="3581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33400" y="56388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Location Dependent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Maps directly to motor rotations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5715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Location Independent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Widely used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24800" y="2971800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Wikipedia.org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Coordinate Conversion and Tracking Program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0" y="1295400"/>
            <a:ext cx="4040188" cy="762000"/>
          </a:xfrm>
        </p:spPr>
        <p:txBody>
          <a:bodyPr/>
          <a:lstStyle/>
          <a:p>
            <a:r>
              <a:rPr lang="en-US" dirty="0" smtClean="0"/>
              <a:t>Program Flow </a:t>
            </a:r>
            <a:r>
              <a:rPr lang="en-US" dirty="0" smtClean="0"/>
              <a:t>Chart:</a:t>
            </a:r>
            <a:endParaRPr lang="en-US" dirty="0"/>
          </a:p>
        </p:txBody>
      </p:sp>
      <p:pic>
        <p:nvPicPr>
          <p:cNvPr id="8" name="Picture 7" descr="azsgc_white_lg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000"/>
          </a:blip>
          <a:stretch>
            <a:fillRect/>
          </a:stretch>
        </p:blipFill>
        <p:spPr>
          <a:xfrm>
            <a:off x="8305800" y="5753100"/>
            <a:ext cx="635000" cy="901700"/>
          </a:xfrm>
          <a:prstGeom prst="rect">
            <a:avLst/>
          </a:prstGeom>
        </p:spPr>
      </p:pic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6000"/>
          </a:blip>
          <a:srcRect/>
          <a:stretch>
            <a:fillRect/>
          </a:stretch>
        </p:blipFill>
        <p:spPr bwMode="auto">
          <a:xfrm>
            <a:off x="3276600" y="891349"/>
            <a:ext cx="5867400" cy="596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 Program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3733800"/>
            <a:ext cx="4040188" cy="762000"/>
          </a:xfrm>
        </p:spPr>
        <p:txBody>
          <a:bodyPr/>
          <a:lstStyle/>
          <a:p>
            <a:r>
              <a:rPr lang="en-US" dirty="0" smtClean="0"/>
              <a:t>Program Flow </a:t>
            </a:r>
            <a:r>
              <a:rPr lang="en-US" dirty="0" smtClean="0"/>
              <a:t>Chart: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1527506"/>
          </a:xfrm>
        </p:spPr>
        <p:txBody>
          <a:bodyPr/>
          <a:lstStyle/>
          <a:p>
            <a:r>
              <a:rPr lang="en-US" dirty="0" smtClean="0"/>
              <a:t>Allows user to select a commonly used object/coordinate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9000"/>
          </a:blip>
          <a:stretch>
            <a:fillRect/>
          </a:stretch>
        </p:blipFill>
        <p:spPr bwMode="auto">
          <a:xfrm>
            <a:off x="3200400" y="0"/>
            <a:ext cx="5943600" cy="6815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prstClr val="black">
                <a:alpha val="0"/>
              </a:prstClr>
            </a:innerShdw>
          </a:effectLst>
        </p:spPr>
      </p:pic>
      <p:pic>
        <p:nvPicPr>
          <p:cNvPr id="8" name="Picture 7" descr="azsgc_white_lg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000"/>
          </a:blip>
          <a:stretch>
            <a:fillRect/>
          </a:stretch>
        </p:blipFill>
        <p:spPr>
          <a:xfrm>
            <a:off x="8509000" y="5956300"/>
            <a:ext cx="635000" cy="90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Rotation Control Program</a:t>
            </a:r>
            <a:endParaRPr lang="en-US" sz="4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14400" y="3657600"/>
            <a:ext cx="4040188" cy="750887"/>
          </a:xfrm>
        </p:spPr>
        <p:txBody>
          <a:bodyPr/>
          <a:lstStyle/>
          <a:p>
            <a:r>
              <a:rPr lang="en-US" dirty="0" smtClean="0"/>
              <a:t>Program Flow Chart: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990600"/>
            <a:ext cx="4268788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Why is it needed?</a:t>
            </a:r>
          </a:p>
          <a:p>
            <a:pPr lvl="1"/>
            <a:r>
              <a:rPr lang="en-US" dirty="0" smtClean="0"/>
              <a:t>Interface/telescope has no memory of its location</a:t>
            </a:r>
          </a:p>
          <a:p>
            <a:pPr lvl="1"/>
            <a:r>
              <a:rPr lang="en-US" dirty="0" smtClean="0"/>
              <a:t>Consequently, moving to a different coordinate will be inaccurate.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tretch>
            <a:fillRect/>
          </a:stretch>
        </p:blipFill>
        <p:spPr bwMode="auto">
          <a:xfrm>
            <a:off x="4572000" y="417718"/>
            <a:ext cx="5189873" cy="644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azsgc_white_lg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000"/>
          </a:blip>
          <a:stretch>
            <a:fillRect/>
          </a:stretch>
        </p:blipFill>
        <p:spPr>
          <a:xfrm>
            <a:off x="8305800" y="5753100"/>
            <a:ext cx="635000" cy="90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Overall Program Interface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3400" y="914400"/>
            <a:ext cx="7620000" cy="838200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sz="4400" dirty="0" smtClean="0"/>
              <a:t>Flow </a:t>
            </a:r>
            <a:r>
              <a:rPr lang="en-US" sz="4400" dirty="0" smtClean="0"/>
              <a:t>C</a:t>
            </a:r>
            <a:r>
              <a:rPr lang="en-US" sz="4400" dirty="0" smtClean="0"/>
              <a:t>hart </a:t>
            </a:r>
            <a:r>
              <a:rPr lang="en-US" sz="4400" dirty="0" smtClean="0"/>
              <a:t>of all programs integrated within the </a:t>
            </a:r>
            <a:r>
              <a:rPr lang="en-US" sz="4400" dirty="0" err="1" smtClean="0"/>
              <a:t>LabVIEW</a:t>
            </a:r>
            <a:r>
              <a:rPr lang="en-US" sz="4400" dirty="0" smtClean="0"/>
              <a:t> interface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905001"/>
            <a:ext cx="6553200" cy="5324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</TotalTime>
  <Words>430</Words>
  <Application>Microsoft Office PowerPoint</Application>
  <PresentationFormat>On-screen Show (4:3)</PresentationFormat>
  <Paragraphs>100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Renovating The Steward Observatory Student Radio Telescope</vt:lpstr>
      <vt:lpstr>Radio Telescope Technical Details</vt:lpstr>
      <vt:lpstr>Original State of Project</vt:lpstr>
      <vt:lpstr>My Tasks</vt:lpstr>
      <vt:lpstr>Equatorial VS Horizontal Coordinate Systems</vt:lpstr>
      <vt:lpstr>Coordinate Conversion and Tracking Program</vt:lpstr>
      <vt:lpstr>Catalog Program</vt:lpstr>
      <vt:lpstr>Rotation Control Program</vt:lpstr>
      <vt:lpstr>Overall Program Interface Flow</vt:lpstr>
      <vt:lpstr>Motor Brake System</vt:lpstr>
      <vt:lpstr>Results and Direction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 Lizarraga</dc:creator>
  <cp:lastModifiedBy>Adrian Lizarraga</cp:lastModifiedBy>
  <cp:revision>153</cp:revision>
  <dcterms:created xsi:type="dcterms:W3CDTF">2009-04-06T05:05:40Z</dcterms:created>
  <dcterms:modified xsi:type="dcterms:W3CDTF">2009-04-10T18:51:30Z</dcterms:modified>
</cp:coreProperties>
</file>